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6667"/>
    <p:restoredTop sz="94712"/>
  </p:normalViewPr>
  <p:slideViewPr>
    <p:cSldViewPr snapToGrid="0" snapToObjects="1">
      <p:cViewPr varScale="1">
        <p:scale>
          <a:sx n="93" d="100"/>
          <a:sy n="93" d="100"/>
        </p:scale>
        <p:origin x="2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evashreeshirude/Desktop/deva_illustratio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evashreeshirude/Desktop/deva_illustratio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evashreeshirude/Desktop/deva_illustra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8295856"/>
        <c:axId val="1006611008"/>
      </c:lineChart>
      <c:catAx>
        <c:axId val="46829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6611008"/>
        <c:crosses val="autoZero"/>
        <c:auto val="1"/>
        <c:lblAlgn val="ctr"/>
        <c:lblOffset val="100"/>
        <c:noMultiLvlLbl val="0"/>
      </c:catAx>
      <c:valAx>
        <c:axId val="1006611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295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Precision/Recall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Sheet1!$C$132:$C$134</c:f>
              <c:strCache>
                <c:ptCount val="3"/>
                <c:pt idx="0">
                  <c:v>Recall</c:v>
                </c:pt>
                <c:pt idx="2">
                  <c:v>Positive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Sheet1!$B$135:$B$138</c:f>
              <c:strCache>
                <c:ptCount val="4"/>
                <c:pt idx="0">
                  <c:v>MLP</c:v>
                </c:pt>
                <c:pt idx="1">
                  <c:v>RandomForest</c:v>
                </c:pt>
                <c:pt idx="2">
                  <c:v>SVM</c:v>
                </c:pt>
                <c:pt idx="3">
                  <c:v>NaiveBayes</c:v>
                </c:pt>
              </c:strCache>
            </c:strRef>
          </c:cat>
          <c:val>
            <c:numRef>
              <c:f>Sheet1!$C$135:$C$138</c:f>
              <c:numCache>
                <c:formatCode>General</c:formatCode>
                <c:ptCount val="4"/>
                <c:pt idx="0">
                  <c:v>0.89</c:v>
                </c:pt>
                <c:pt idx="1">
                  <c:v>0.76</c:v>
                </c:pt>
                <c:pt idx="2">
                  <c:v>0.88</c:v>
                </c:pt>
                <c:pt idx="3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FF-714D-9148-E55BEDB08AFF}"/>
            </c:ext>
          </c:extLst>
        </c:ser>
        <c:ser>
          <c:idx val="1"/>
          <c:order val="1"/>
          <c:tx>
            <c:strRef>
              <c:f>Sheet1!$D$132:$D$134</c:f>
              <c:strCache>
                <c:ptCount val="3"/>
                <c:pt idx="0">
                  <c:v>Recall</c:v>
                </c:pt>
                <c:pt idx="2">
                  <c:v>Negative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Sheet1!$B$135:$B$138</c:f>
              <c:strCache>
                <c:ptCount val="4"/>
                <c:pt idx="0">
                  <c:v>MLP</c:v>
                </c:pt>
                <c:pt idx="1">
                  <c:v>RandomForest</c:v>
                </c:pt>
                <c:pt idx="2">
                  <c:v>SVM</c:v>
                </c:pt>
                <c:pt idx="3">
                  <c:v>NaiveBayes</c:v>
                </c:pt>
              </c:strCache>
            </c:strRef>
          </c:cat>
          <c:val>
            <c:numRef>
              <c:f>Sheet1!$D$135:$D$138</c:f>
              <c:numCache>
                <c:formatCode>General</c:formatCode>
                <c:ptCount val="4"/>
                <c:pt idx="0">
                  <c:v>0.92</c:v>
                </c:pt>
                <c:pt idx="1">
                  <c:v>0.83</c:v>
                </c:pt>
                <c:pt idx="2">
                  <c:v>0.87</c:v>
                </c:pt>
                <c:pt idx="3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FF-714D-9148-E55BEDB08AFF}"/>
            </c:ext>
          </c:extLst>
        </c:ser>
        <c:ser>
          <c:idx val="4"/>
          <c:order val="4"/>
          <c:tx>
            <c:strRef>
              <c:f>Sheet1!$G$132:$G$134</c:f>
              <c:strCache>
                <c:ptCount val="3"/>
                <c:pt idx="0">
                  <c:v>Recall</c:v>
                </c:pt>
                <c:pt idx="2">
                  <c:v>Negative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Sheet1!$B$135:$B$138</c:f>
              <c:strCache>
                <c:ptCount val="4"/>
                <c:pt idx="0">
                  <c:v>MLP</c:v>
                </c:pt>
                <c:pt idx="1">
                  <c:v>RandomForest</c:v>
                </c:pt>
                <c:pt idx="2">
                  <c:v>SVM</c:v>
                </c:pt>
                <c:pt idx="3">
                  <c:v>NaiveBayes</c:v>
                </c:pt>
              </c:strCache>
            </c:strRef>
          </c:cat>
          <c:val>
            <c:numRef>
              <c:f>Sheet1!$G$135:$G$138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FF-714D-9148-E55BEDB08AFF}"/>
            </c:ext>
          </c:extLst>
        </c:ser>
        <c:ser>
          <c:idx val="5"/>
          <c:order val="5"/>
          <c:tx>
            <c:strRef>
              <c:f>Sheet1!$H$132:$H$134</c:f>
              <c:strCache>
                <c:ptCount val="3"/>
                <c:pt idx="0">
                  <c:v>Precision</c:v>
                </c:pt>
                <c:pt idx="2">
                  <c:v>Positive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Sheet1!$B$135:$B$138</c:f>
              <c:strCache>
                <c:ptCount val="4"/>
                <c:pt idx="0">
                  <c:v>MLP</c:v>
                </c:pt>
                <c:pt idx="1">
                  <c:v>RandomForest</c:v>
                </c:pt>
                <c:pt idx="2">
                  <c:v>SVM</c:v>
                </c:pt>
                <c:pt idx="3">
                  <c:v>NaiveBayes</c:v>
                </c:pt>
              </c:strCache>
            </c:strRef>
          </c:cat>
          <c:val>
            <c:numRef>
              <c:f>Sheet1!$H$135:$H$138</c:f>
              <c:numCache>
                <c:formatCode>General</c:formatCode>
                <c:ptCount val="4"/>
                <c:pt idx="0">
                  <c:v>0.92</c:v>
                </c:pt>
                <c:pt idx="1">
                  <c:v>0.83</c:v>
                </c:pt>
                <c:pt idx="2">
                  <c:v>0.87</c:v>
                </c:pt>
                <c:pt idx="3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FF-714D-9148-E55BEDB08AFF}"/>
            </c:ext>
          </c:extLst>
        </c:ser>
        <c:ser>
          <c:idx val="6"/>
          <c:order val="6"/>
          <c:tx>
            <c:strRef>
              <c:f>Sheet1!$I$132:$I$134</c:f>
              <c:strCache>
                <c:ptCount val="3"/>
                <c:pt idx="0">
                  <c:v>Precision</c:v>
                </c:pt>
                <c:pt idx="2">
                  <c:v>Negative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Sheet1!$B$135:$B$138</c:f>
              <c:strCache>
                <c:ptCount val="4"/>
                <c:pt idx="0">
                  <c:v>MLP</c:v>
                </c:pt>
                <c:pt idx="1">
                  <c:v>RandomForest</c:v>
                </c:pt>
                <c:pt idx="2">
                  <c:v>SVM</c:v>
                </c:pt>
                <c:pt idx="3">
                  <c:v>NaiveBayes</c:v>
                </c:pt>
              </c:strCache>
            </c:strRef>
          </c:cat>
          <c:val>
            <c:numRef>
              <c:f>Sheet1!$I$135:$I$138</c:f>
              <c:numCache>
                <c:formatCode>General</c:formatCode>
                <c:ptCount val="4"/>
                <c:pt idx="0">
                  <c:v>0.89</c:v>
                </c:pt>
                <c:pt idx="1">
                  <c:v>0.76</c:v>
                </c:pt>
                <c:pt idx="2">
                  <c:v>0.88</c:v>
                </c:pt>
                <c:pt idx="3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FF-714D-9148-E55BEDB08A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6160448"/>
        <c:axId val="1542390032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Sheet1!$E$132:$E$134</c15:sqref>
                        </c15:formulaRef>
                      </c:ext>
                    </c:extLst>
                    <c:strCache>
                      <c:ptCount val="3"/>
                      <c:pt idx="0">
                        <c:v>Recall</c:v>
                      </c:pt>
                      <c:pt idx="2">
                        <c:v>Negative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Sheet1!$B$135:$B$138</c15:sqref>
                        </c15:formulaRef>
                      </c:ext>
                    </c:extLst>
                    <c:strCache>
                      <c:ptCount val="4"/>
                      <c:pt idx="0">
                        <c:v>MLP</c:v>
                      </c:pt>
                      <c:pt idx="1">
                        <c:v>RandomForest</c:v>
                      </c:pt>
                      <c:pt idx="2">
                        <c:v>SVM</c:v>
                      </c:pt>
                      <c:pt idx="3">
                        <c:v>NaiveBayes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Sheet1!$E$135:$E$138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2EFF-714D-9148-E55BEDB08AFF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Sheet1!$F$132:$F$134</c15:sqref>
                        </c15:formulaRef>
                      </c:ext>
                    </c:extLst>
                    <c:strCache>
                      <c:ptCount val="3"/>
                      <c:pt idx="0">
                        <c:v>Recall</c:v>
                      </c:pt>
                      <c:pt idx="2">
                        <c:v>Negative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Sheet1!$B$135:$B$138</c15:sqref>
                        </c15:formulaRef>
                      </c:ext>
                    </c:extLst>
                    <c:strCache>
                      <c:ptCount val="4"/>
                      <c:pt idx="0">
                        <c:v>MLP</c:v>
                      </c:pt>
                      <c:pt idx="1">
                        <c:v>RandomForest</c:v>
                      </c:pt>
                      <c:pt idx="2">
                        <c:v>SVM</c:v>
                      </c:pt>
                      <c:pt idx="3">
                        <c:v>NaiveBayes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Sheet1!$F$135:$F$138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2EFF-714D-9148-E55BEDB08AFF}"/>
                  </c:ext>
                </c:extLst>
              </c15:ser>
            </c15:filteredBarSeries>
          </c:ext>
        </c:extLst>
      </c:barChart>
      <c:catAx>
        <c:axId val="466160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2390032"/>
        <c:crosses val="autoZero"/>
        <c:auto val="1"/>
        <c:lblAlgn val="ctr"/>
        <c:lblOffset val="100"/>
        <c:noMultiLvlLbl val="0"/>
      </c:catAx>
      <c:valAx>
        <c:axId val="154239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160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7030A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Sheet1!$C$30</c:f>
              <c:strCache>
                <c:ptCount val="1"/>
                <c:pt idx="0">
                  <c:v>Accuracy</c:v>
                </c:pt>
              </c:strCache>
            </c:strRef>
          </c:tx>
          <c:spPr>
            <a:ln w="22225" cap="rnd">
              <a:solidFill>
                <a:srgbClr val="7030A0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5.3486220472440942E-2"/>
                  <c:y val="-3.70370370370370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2F6-A748-8F02-7D988AE3B970}"/>
                </c:ext>
              </c:extLst>
            </c:dLbl>
            <c:dLbl>
              <c:idx val="1"/>
              <c:layout>
                <c:manualLayout>
                  <c:x val="-6.8763888888888888E-2"/>
                  <c:y val="3.00929571303586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419444444444444"/>
                      <c:h val="7.398148148148148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2F6-A748-8F02-7D988AE3B970}"/>
                </c:ext>
              </c:extLst>
            </c:dLbl>
            <c:dLbl>
              <c:idx val="2"/>
              <c:layout>
                <c:manualLayout>
                  <c:x val="-5.3486220472441046E-2"/>
                  <c:y val="-3.240740740740740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2F6-A748-8F02-7D988AE3B970}"/>
                </c:ext>
              </c:extLst>
            </c:dLbl>
            <c:dLbl>
              <c:idx val="3"/>
              <c:layout>
                <c:manualLayout>
                  <c:x val="-4.7152887139107508E-2"/>
                  <c:y val="3.703703703703695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2F6-A748-8F02-7D988AE3B97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Sheet1!$B$31:$B$34</c:f>
              <c:strCache>
                <c:ptCount val="4"/>
                <c:pt idx="0">
                  <c:v>MLP</c:v>
                </c:pt>
                <c:pt idx="1">
                  <c:v>RandomForest</c:v>
                </c:pt>
                <c:pt idx="2">
                  <c:v>SVM</c:v>
                </c:pt>
                <c:pt idx="3">
                  <c:v>NaiveBayes</c:v>
                </c:pt>
              </c:strCache>
            </c:strRef>
          </c:cat>
          <c:val>
            <c:numRef>
              <c:f>Sheet1!$C$31:$C$34</c:f>
              <c:numCache>
                <c:formatCode>General</c:formatCode>
                <c:ptCount val="4"/>
                <c:pt idx="0">
                  <c:v>88.89</c:v>
                </c:pt>
                <c:pt idx="1">
                  <c:v>78.84</c:v>
                </c:pt>
                <c:pt idx="2">
                  <c:v>87.78</c:v>
                </c:pt>
                <c:pt idx="3">
                  <c:v>85.1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2F6-A748-8F02-7D988AE3B97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68295856"/>
        <c:axId val="1006611008"/>
      </c:lineChart>
      <c:catAx>
        <c:axId val="468295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6611008"/>
        <c:crosses val="autoZero"/>
        <c:auto val="1"/>
        <c:lblAlgn val="ctr"/>
        <c:lblOffset val="100"/>
        <c:noMultiLvlLbl val="0"/>
      </c:catAx>
      <c:valAx>
        <c:axId val="1006611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295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16074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26949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33472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62008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010274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69043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28671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036741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66113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80277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42005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64181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129584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040304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65541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433692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50357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58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  <p:sldLayoutId id="2147483924" r:id="rId14"/>
    <p:sldLayoutId id="2147483925" r:id="rId15"/>
    <p:sldLayoutId id="2147483926" r:id="rId16"/>
    <p:sldLayoutId id="2147483927" r:id="rId17"/>
  </p:sldLayoutIdLst>
  <p:transition spd="med">
    <p:pull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chart" Target="../charts/chart1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12.tiff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79E5-9714-664A-BF53-3170D2987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9855" y="177800"/>
            <a:ext cx="8825658" cy="3340099"/>
          </a:xfrm>
        </p:spPr>
        <p:txBody>
          <a:bodyPr>
            <a:normAutofit/>
          </a:bodyPr>
          <a:lstStyle/>
          <a:p>
            <a:r>
              <a:rPr lang="en-US" sz="5400" dirty="0"/>
              <a:t>SENTIMENT ANALYSIS </a:t>
            </a:r>
            <a:br>
              <a:rPr lang="en-US" sz="5400" dirty="0"/>
            </a:br>
            <a:r>
              <a:rPr lang="en-US" sz="5400" dirty="0"/>
              <a:t>ON </a:t>
            </a:r>
            <a:br>
              <a:rPr lang="en-US" sz="5400" dirty="0"/>
            </a:br>
            <a:r>
              <a:rPr lang="en-US" sz="5400" dirty="0"/>
              <a:t>AMAZON REVIEWS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0083D-4E9D-B44B-86B6-BA50C498D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963886"/>
            <a:ext cx="8676222" cy="8273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F63E1-0AE2-364F-9DAB-2B8D6312747B}"/>
              </a:ext>
            </a:extLst>
          </p:cNvPr>
          <p:cNvSpPr txBox="1"/>
          <p:nvPr/>
        </p:nvSpPr>
        <p:spPr>
          <a:xfrm>
            <a:off x="6203423" y="4343400"/>
            <a:ext cx="575997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Devashree</a:t>
            </a:r>
            <a:r>
              <a:rPr lang="en-US" sz="2200" dirty="0"/>
              <a:t> </a:t>
            </a:r>
            <a:r>
              <a:rPr lang="en-US" sz="2200" dirty="0" err="1"/>
              <a:t>Shirude</a:t>
            </a:r>
            <a:endParaRPr lang="en-US" sz="2200" dirty="0"/>
          </a:p>
          <a:p>
            <a:r>
              <a:rPr lang="en-US" dirty="0"/>
              <a:t>CSCI 561 : Foundations of Artificial Intelligence</a:t>
            </a:r>
          </a:p>
          <a:p>
            <a:r>
              <a:rPr lang="en-US" dirty="0"/>
              <a:t>                  (Prof. Sheila Tejada)</a:t>
            </a:r>
          </a:p>
          <a:p>
            <a:r>
              <a:rPr lang="en-US" dirty="0"/>
              <a:t>USC ID : 7188293637</a:t>
            </a:r>
          </a:p>
          <a:p>
            <a:r>
              <a:rPr lang="en-US" dirty="0" err="1"/>
              <a:t>shirude@usc.edu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7E37B52-0151-BE40-A54E-8F5636613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78716"/>
      </p:ext>
    </p:extLst>
  </p:cSld>
  <p:clrMapOvr>
    <a:masterClrMapping/>
  </p:clrMapOvr>
  <p:transition spd="med" advTm="1279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8352-91C3-FB4F-B776-A623CD128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403" y="146462"/>
            <a:ext cx="9905998" cy="69668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Dataset and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9C834-6FC7-B747-B999-67D231FB1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504" y="843148"/>
            <a:ext cx="11887200" cy="579515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sz="3400" dirty="0"/>
          </a:p>
          <a:p>
            <a:pPr marL="0" indent="0">
              <a:buNone/>
            </a:pPr>
            <a:r>
              <a:rPr lang="en-US" sz="3800" dirty="0"/>
              <a:t>SENTIMENT ANALYSIS</a:t>
            </a:r>
          </a:p>
          <a:p>
            <a:pPr marL="0" indent="0">
              <a:buNone/>
            </a:pPr>
            <a:r>
              <a:rPr lang="en-US" sz="3200" dirty="0"/>
              <a:t>Sentiment Analysis is the process of determining whether a piece of writing is positive, negative or neutral. It’s also known as opinion mining, deriving the opinion or attitude of a speaker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300" dirty="0"/>
              <a:t>PROBLEM AND DATASET DESCRIPTION</a:t>
            </a:r>
          </a:p>
          <a:p>
            <a:r>
              <a:rPr lang="en-US" sz="3200" dirty="0"/>
              <a:t>The Dataset contains about 400,000 Amazon reviews. The aim is to train a model using a machine learning classifier so as to be able to predict the sentiment value for test data(every 5</a:t>
            </a:r>
            <a:r>
              <a:rPr lang="en-US" sz="3200" baseline="30000" dirty="0"/>
              <a:t>th</a:t>
            </a:r>
            <a:r>
              <a:rPr lang="en-US" sz="3200" dirty="0"/>
              <a:t> element of given dataset)</a:t>
            </a:r>
          </a:p>
          <a:p>
            <a:r>
              <a:rPr lang="en-US" sz="3200" dirty="0"/>
              <a:t>After detailed analysis of the dataset given, it endowed that there were 195061 positive reviews and 195285 negative reviews and the sentiment value was strictly bipolar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300" dirty="0"/>
              <a:t>DATA PRE-PROCESSING</a:t>
            </a:r>
          </a:p>
          <a:p>
            <a:r>
              <a:rPr lang="en-US" sz="3200" dirty="0" err="1"/>
              <a:t>Countvectorizer</a:t>
            </a:r>
            <a:r>
              <a:rPr lang="en-US" sz="3200" dirty="0"/>
              <a:t> method to tokenize the data appropriately(removal of punctuation, special characters, case sensitivity, stop words) as vectors to make it suitable for classification – feature extraction</a:t>
            </a:r>
          </a:p>
          <a:p>
            <a:r>
              <a:rPr lang="en-US" sz="3200" dirty="0"/>
              <a:t>Using n-grams technique for obtaining higher precision in sentiment factor allocation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3E94E96-541E-3840-A8CA-AFC7CD2697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43246"/>
      </p:ext>
    </p:extLst>
  </p:cSld>
  <p:clrMapOvr>
    <a:masterClrMapping/>
  </p:clrMapOvr>
  <p:transition spd="med" advTm="13155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B320E-580D-C24F-942B-1495FD6F6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5839"/>
            <a:ext cx="9905998" cy="62543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Machine learning classifiers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D62EF-5AE8-A948-8B3A-BBE79DFD5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005" y="711200"/>
            <a:ext cx="6325095" cy="59746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dirty="0"/>
              <a:t>Neural Networks (Accuracy : 88.98%)</a:t>
            </a:r>
          </a:p>
          <a:p>
            <a:r>
              <a:rPr lang="en-US" sz="1600" dirty="0"/>
              <a:t>D</a:t>
            </a:r>
            <a:r>
              <a:rPr lang="en-US" sz="1600" dirty="0">
                <a:effectLst/>
              </a:rPr>
              <a:t>erives meaning from complicated/imprecise data; </a:t>
            </a:r>
          </a:p>
          <a:p>
            <a:r>
              <a:rPr lang="en-US" sz="1600" dirty="0"/>
              <a:t>F</a:t>
            </a:r>
            <a:r>
              <a:rPr lang="en-US" sz="1600" dirty="0">
                <a:effectLst/>
              </a:rPr>
              <a:t>ault tolerance and self repair</a:t>
            </a:r>
          </a:p>
          <a:p>
            <a:r>
              <a:rPr lang="en-US" sz="1600" dirty="0"/>
              <a:t>Takes more time; has multiple layers</a:t>
            </a:r>
          </a:p>
          <a:p>
            <a:pPr marL="0" indent="0">
              <a:buNone/>
            </a:pPr>
            <a:endParaRPr lang="en-US" sz="1600" dirty="0">
              <a:effectLst/>
            </a:endParaRPr>
          </a:p>
          <a:p>
            <a:pPr marL="0" indent="0">
              <a:buNone/>
            </a:pPr>
            <a:r>
              <a:rPr lang="en-US" sz="1800" dirty="0">
                <a:effectLst/>
              </a:rPr>
              <a:t>Random-Forest (Decision Tree) (Accuracy : 78.84%)</a:t>
            </a:r>
          </a:p>
          <a:p>
            <a:r>
              <a:rPr lang="en-US" sz="1600" dirty="0"/>
              <a:t>Combines several baseline classifiers</a:t>
            </a:r>
          </a:p>
          <a:p>
            <a:r>
              <a:rPr lang="en-US" sz="1600" dirty="0"/>
              <a:t>Less variance</a:t>
            </a:r>
          </a:p>
          <a:p>
            <a:r>
              <a:rPr lang="en-US" sz="1600" dirty="0">
                <a:effectLst/>
              </a:rPr>
              <a:t>Reduces overfitting</a:t>
            </a:r>
          </a:p>
          <a:p>
            <a:pPr marL="0" indent="0">
              <a:buNone/>
            </a:pPr>
            <a:endParaRPr lang="en-US" sz="1600" dirty="0">
              <a:effectLst/>
            </a:endParaRPr>
          </a:p>
          <a:p>
            <a:pPr marL="0" indent="0">
              <a:buNone/>
            </a:pPr>
            <a:r>
              <a:rPr lang="en-US" sz="1800" dirty="0">
                <a:effectLst/>
              </a:rPr>
              <a:t>Support Vector Machine (Accuracy : 87.78%)</a:t>
            </a:r>
          </a:p>
          <a:p>
            <a:r>
              <a:rPr lang="en-US" sz="1600" dirty="0">
                <a:effectLst/>
              </a:rPr>
              <a:t>Avoids overfitting</a:t>
            </a:r>
          </a:p>
          <a:p>
            <a:r>
              <a:rPr lang="en-US" sz="1600" dirty="0">
                <a:effectLst/>
              </a:rPr>
              <a:t>Uses kernel trick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6FF70-1AB1-3B4A-90A4-5178C97FB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293" y="4008698"/>
            <a:ext cx="4133850" cy="1432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759E77-C5A3-B141-B723-8CEAE19D1870}"/>
              </a:ext>
            </a:extLst>
          </p:cNvPr>
          <p:cNvSpPr txBox="1"/>
          <p:nvPr/>
        </p:nvSpPr>
        <p:spPr>
          <a:xfrm>
            <a:off x="6680201" y="1900856"/>
            <a:ext cx="5312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SVM?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Acknowledgeable accuracy for larger datasets as compared to Naïve Bayes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requirement of a set of core points(i.e. the support vectors) so as to set the hyperplane as compared to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B23D262-0E40-AD41-9329-257B0B44BE2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6033239"/>
      </p:ext>
    </p:extLst>
  </p:cSld>
  <p:clrMapOvr>
    <a:masterClrMapping/>
  </p:clrMapOvr>
  <p:transition spd="med" advTm="12943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560F5-1B7D-D84F-A304-A8E090304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5839"/>
            <a:ext cx="9905998" cy="53043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Classifier Results’ Visualizations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9DC51D9-6C66-8E48-B2E1-5AD4128B4E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1439188"/>
              </p:ext>
            </p:extLst>
          </p:nvPr>
        </p:nvGraphicFramePr>
        <p:xfrm>
          <a:off x="7264400" y="893233"/>
          <a:ext cx="4572000" cy="257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F307816B-97D4-404E-B4B4-B571A9FC2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539" y="1107345"/>
            <a:ext cx="3778308" cy="27675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8FBF6C-E184-614D-AEC1-008D667EB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3939" y="3874850"/>
            <a:ext cx="3680749" cy="27620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64F8DAA-C68F-AA43-9C2E-1F3E5F4A5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539" y="3874850"/>
            <a:ext cx="3778308" cy="27846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8A5077-285F-1B4A-B820-EDE0B8169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3939" y="1107345"/>
            <a:ext cx="3680749" cy="277803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8AD775F-F398-3549-8B4A-4F8B070F26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2101"/>
      </p:ext>
    </p:extLst>
  </p:cSld>
  <p:clrMapOvr>
    <a:masterClrMapping/>
  </p:clrMapOvr>
  <p:transition spd="med" advTm="1528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45B5F-F51A-FE4B-BB9C-4BF2FF25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31" y="324702"/>
            <a:ext cx="8947522" cy="699426"/>
          </a:xfrm>
        </p:spPr>
        <p:txBody>
          <a:bodyPr/>
          <a:lstStyle/>
          <a:p>
            <a:pPr algn="ctr"/>
            <a:r>
              <a:rPr lang="en-US" dirty="0"/>
              <a:t>Classifier Results’ Visualizations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8EDEC64-0B78-6C45-ACE2-130DDFDE28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19489"/>
              </p:ext>
            </p:extLst>
          </p:nvPr>
        </p:nvGraphicFramePr>
        <p:xfrm>
          <a:off x="6624320" y="1844209"/>
          <a:ext cx="4572000" cy="3093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9DC51D9-6C66-8E48-B2E1-5AD4128B4E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323872"/>
              </p:ext>
            </p:extLst>
          </p:nvPr>
        </p:nvGraphicFramePr>
        <p:xfrm>
          <a:off x="1004092" y="1844209"/>
          <a:ext cx="4793204" cy="3093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69A2F45-934F-B643-8F76-DBCBAA0C43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2048"/>
      </p:ext>
    </p:extLst>
  </p:cSld>
  <p:clrMapOvr>
    <a:masterClrMapping/>
  </p:clrMapOvr>
  <p:transition spd="med" advTm="819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BE02-AEFE-624A-B4D9-83F88AC24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055" y="2795080"/>
            <a:ext cx="9404723" cy="140053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C9435-5DD7-5042-A0CC-2E1D1B58C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17" y="216472"/>
            <a:ext cx="7438855" cy="640378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D0AB071-7056-FA43-BEBF-ED6CC958FB8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4178621"/>
      </p:ext>
    </p:extLst>
  </p:cSld>
  <p:clrMapOvr>
    <a:masterClrMapping/>
  </p:clrMapOvr>
  <p:transition spd="med" advTm="1148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4|16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6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{544A34F2-ABAD-3B4E-8808-BD9B9E1A0A28}tf10001062</Template>
  <TotalTime>1456</TotalTime>
  <Words>302</Words>
  <Application>Microsoft Macintosh PowerPoint</Application>
  <PresentationFormat>Widescreen</PresentationFormat>
  <Paragraphs>55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SENTIMENT ANALYSIS  ON  AMAZON REVIEWS</vt:lpstr>
      <vt:lpstr>Dataset and problem</vt:lpstr>
      <vt:lpstr>Machine learning classifiers </vt:lpstr>
      <vt:lpstr>Classifier Results’ Visualizations</vt:lpstr>
      <vt:lpstr>Classifier Results’ Visualizations</vt:lpstr>
      <vt:lpstr>Thank You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ON AMAZON REVIEWS</dc:title>
  <dc:creator>Devashree Shirude Miss</dc:creator>
  <cp:lastModifiedBy>Devashree Shirude Miss</cp:lastModifiedBy>
  <cp:revision>55</cp:revision>
  <dcterms:created xsi:type="dcterms:W3CDTF">2018-07-23T18:00:17Z</dcterms:created>
  <dcterms:modified xsi:type="dcterms:W3CDTF">2018-07-25T00:09:25Z</dcterms:modified>
</cp:coreProperties>
</file>